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7" r:id="rId3"/>
    <p:sldId id="261" r:id="rId4"/>
    <p:sldId id="263" r:id="rId5"/>
    <p:sldId id="262" r:id="rId6"/>
    <p:sldId id="264" r:id="rId7"/>
    <p:sldId id="265" r:id="rId8"/>
    <p:sldId id="266" r:id="rId9"/>
    <p:sldId id="267" r:id="rId10"/>
    <p:sldId id="258" r:id="rId11"/>
    <p:sldId id="256" r:id="rId12"/>
    <p:sldId id="259" r:id="rId13"/>
    <p:sldId id="260" r:id="rId1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 autoAdjust="0"/>
    <p:restoredTop sz="94606" autoAdjust="0"/>
  </p:normalViewPr>
  <p:slideViewPr>
    <p:cSldViewPr>
      <p:cViewPr varScale="1">
        <p:scale>
          <a:sx n="112" d="100"/>
          <a:sy n="112" d="100"/>
        </p:scale>
        <p:origin x="16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87EE2-F74F-47B9-8132-5B05B82A8BC2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63184-535E-410B-8F6B-C84B73364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70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87EE2-F74F-47B9-8132-5B05B82A8BC2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63184-535E-410B-8F6B-C84B73364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46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87EE2-F74F-47B9-8132-5B05B82A8BC2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63184-535E-410B-8F6B-C84B73364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01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87EE2-F74F-47B9-8132-5B05B82A8BC2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63184-535E-410B-8F6B-C84B73364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959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87EE2-F74F-47B9-8132-5B05B82A8BC2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63184-535E-410B-8F6B-C84B73364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883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87EE2-F74F-47B9-8132-5B05B82A8BC2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63184-535E-410B-8F6B-C84B73364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892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87EE2-F74F-47B9-8132-5B05B82A8BC2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63184-535E-410B-8F6B-C84B73364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11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87EE2-F74F-47B9-8132-5B05B82A8BC2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63184-535E-410B-8F6B-C84B73364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651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87EE2-F74F-47B9-8132-5B05B82A8BC2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63184-535E-410B-8F6B-C84B73364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510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87EE2-F74F-47B9-8132-5B05B82A8BC2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63184-535E-410B-8F6B-C84B73364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35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87EE2-F74F-47B9-8132-5B05B82A8BC2}" type="datetimeFigureOut">
              <a:rPr kumimoji="1" lang="ja-JP" altLang="en-US" smtClean="0"/>
              <a:t>2018/2/21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63184-535E-410B-8F6B-C84B73364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467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4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5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" y="0"/>
            <a:ext cx="1239968" cy="125394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167376"/>
            <a:ext cx="1296144" cy="619804"/>
          </a:xfrm>
          <a:prstGeom prst="rect">
            <a:avLst/>
          </a:prstGeom>
        </p:spPr>
      </p:pic>
      <p:cxnSp>
        <p:nvCxnSpPr>
          <p:cNvPr id="9" name="直線コネクタ 8"/>
          <p:cNvCxnSpPr/>
          <p:nvPr userDrawn="1"/>
        </p:nvCxnSpPr>
        <p:spPr>
          <a:xfrm>
            <a:off x="1390324" y="1052736"/>
            <a:ext cx="721412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" y="6261034"/>
            <a:ext cx="730332" cy="7303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microsoft.com/office/2007/relationships/hdphoto" Target="../media/hdphoto2.wdp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3717032"/>
            <a:ext cx="9396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b="1" dirty="0" smtClean="0">
                <a:ln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  <a:effectLst>
                  <a:glow rad="63500">
                    <a:srgbClr val="C00000">
                      <a:alpha val="40000"/>
                    </a:srgbClr>
                  </a:glow>
                  <a:outerShdw blurRad="38100" dist="762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株式会社トレックス</a:t>
            </a:r>
            <a:endParaRPr kumimoji="1" lang="en-US" altLang="ja-JP" sz="7200" b="1" dirty="0" smtClean="0"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  <a:effectLst>
                <a:glow rad="63500">
                  <a:srgbClr val="C00000">
                    <a:alpha val="40000"/>
                  </a:srgbClr>
                </a:glow>
                <a:outerShdw blurRad="38100" dist="76200" dir="2700000" algn="tl">
                  <a:srgbClr val="000000">
                    <a:alpha val="43137"/>
                  </a:srgbClr>
                </a:outerShdw>
              </a:effectLst>
              <a:latin typeface="ＭＳ 明朝" pitchFamily="17" charset="-128"/>
              <a:ea typeface="ＭＳ 明朝" pitchFamily="17" charset="-128"/>
            </a:endParaRPr>
          </a:p>
          <a:p>
            <a:pPr algn="ctr"/>
            <a:r>
              <a:rPr lang="ja-JP" altLang="en-US" sz="7200" b="1" dirty="0">
                <a:ln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  <a:effectLst>
                  <a:glow rad="63500">
                    <a:srgbClr val="C00000">
                      <a:alpha val="40000"/>
                    </a:srgbClr>
                  </a:glow>
                  <a:outerShdw blurRad="38100" dist="762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新年会</a:t>
            </a:r>
            <a:endParaRPr kumimoji="1" lang="ja-JP" altLang="en-US" sz="7200" b="1" dirty="0"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  <a:effectLst>
                <a:glow rad="63500">
                  <a:srgbClr val="C00000">
                    <a:alpha val="40000"/>
                  </a:srgbClr>
                </a:glow>
                <a:outerShdw blurRad="38100" dist="76200" dir="2700000" algn="tl">
                  <a:srgbClr val="000000">
                    <a:alpha val="43137"/>
                  </a:srgbClr>
                </a:outerShdw>
              </a:effectLst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09" y="456068"/>
            <a:ext cx="3960440" cy="32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8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67544" y="12068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2018</a:t>
            </a:r>
            <a:r>
              <a:rPr lang="ja-JP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イベントスケジュール</a:t>
            </a:r>
            <a:endParaRPr kumimoji="1"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ＭＳ 明朝" pitchFamily="17" charset="-128"/>
              <a:ea typeface="ＭＳ 明朝" pitchFamily="17" charset="-128"/>
            </a:endParaRPr>
          </a:p>
        </p:txBody>
      </p:sp>
      <p:graphicFrame>
        <p:nvGraphicFramePr>
          <p:cNvPr id="5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99567"/>
              </p:ext>
            </p:extLst>
          </p:nvPr>
        </p:nvGraphicFramePr>
        <p:xfrm>
          <a:off x="251520" y="1628800"/>
          <a:ext cx="8640961" cy="42244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083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961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>
                          <a:latin typeface="ＭＳ 明朝" pitchFamily="17" charset="-128"/>
                          <a:ea typeface="ＭＳ 明朝" pitchFamily="17" charset="-128"/>
                        </a:rPr>
                        <a:t>２月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>
                          <a:latin typeface="ＭＳ 明朝" pitchFamily="17" charset="-128"/>
                          <a:ea typeface="ＭＳ 明朝" pitchFamily="17" charset="-128"/>
                        </a:rPr>
                        <a:t>３月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>
                          <a:latin typeface="ＭＳ 明朝" pitchFamily="17" charset="-128"/>
                          <a:ea typeface="ＭＳ 明朝" pitchFamily="17" charset="-128"/>
                        </a:rPr>
                        <a:t>４月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>
                          <a:latin typeface="ＭＳ 明朝" pitchFamily="17" charset="-128"/>
                          <a:ea typeface="ＭＳ 明朝" pitchFamily="17" charset="-128"/>
                        </a:rPr>
                        <a:t>５月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>
                          <a:latin typeface="ＭＳ 明朝" pitchFamily="17" charset="-128"/>
                          <a:ea typeface="ＭＳ 明朝" pitchFamily="17" charset="-128"/>
                        </a:rPr>
                        <a:t>６月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422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ＭＳ 明朝" pitchFamily="17" charset="-128"/>
                          <a:ea typeface="ＭＳ 明朝" pitchFamily="17" charset="-128"/>
                        </a:rPr>
                        <a:t>新年会</a:t>
                      </a:r>
                      <a:endParaRPr kumimoji="1" lang="en-US" altLang="ja-JP" sz="32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/>
                      <a:endParaRPr kumimoji="1" lang="en-US" altLang="ja-JP" sz="2000" b="1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/>
                      <a:endParaRPr kumimoji="1" lang="en-US" altLang="ja-JP" sz="2000" b="1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/>
                      <a:endParaRPr kumimoji="1" lang="ja-JP" altLang="en-US" sz="3200" b="1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ＭＳ 明朝" pitchFamily="17" charset="-128"/>
                          <a:ea typeface="ＭＳ 明朝" pitchFamily="17" charset="-128"/>
                        </a:rPr>
                        <a:t>将棋大会</a:t>
                      </a:r>
                      <a:endParaRPr kumimoji="1" lang="en-US" altLang="ja-JP" sz="32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endParaRPr kumimoji="1" lang="en-US" altLang="ja-JP" sz="16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日期：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r>
                        <a:rPr kumimoji="1" lang="en-US" altLang="zh-CN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2018/3/11 (</a:t>
                      </a: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日）</a:t>
                      </a:r>
                    </a:p>
                    <a:p>
                      <a:pPr algn="l">
                        <a:buNone/>
                      </a:pPr>
                      <a:r>
                        <a:rPr kumimoji="1" lang="zh-CN" altLang="en-US" sz="1600" dirty="0" smtClean="0">
                          <a:latin typeface="ＭＳ 明朝" pitchFamily="17" charset="-128"/>
                          <a:ea typeface="ＭＳ 明朝" pitchFamily="17" charset="-128"/>
                        </a:rPr>
                        <a:t>　</a:t>
                      </a:r>
                      <a:endParaRPr kumimoji="1" lang="ja-JP" altLang="en-US" sz="16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ＭＳ 明朝" pitchFamily="17" charset="-128"/>
                          <a:ea typeface="ＭＳ 明朝" pitchFamily="17" charset="-128"/>
                        </a:rPr>
                        <a:t>勉強会</a:t>
                      </a:r>
                      <a:r>
                        <a:rPr kumimoji="1" lang="ja-JP" altLang="en-US" sz="2400" dirty="0" smtClean="0">
                          <a:latin typeface="ＭＳ 明朝" pitchFamily="17" charset="-128"/>
                          <a:ea typeface="ＭＳ 明朝" pitchFamily="17" charset="-128"/>
                        </a:rPr>
                        <a:t>　</a:t>
                      </a:r>
                      <a:endParaRPr kumimoji="1" lang="en-US" altLang="ja-JP" sz="24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endParaRPr kumimoji="1" lang="en-US" altLang="ja-JP" sz="16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r>
                        <a:rPr kumimoji="1" lang="ja-JP" altLang="en-US" sz="2000" b="1" dirty="0" smtClean="0">
                          <a:solidFill>
                            <a:srgbClr val="FF0000"/>
                          </a:solidFill>
                          <a:latin typeface="ＭＳ 明朝" pitchFamily="17" charset="-128"/>
                          <a:ea typeface="ＭＳ 明朝" pitchFamily="17" charset="-128"/>
                        </a:rPr>
                        <a:t>内容：</a:t>
                      </a:r>
                      <a:r>
                        <a:rPr kumimoji="1" lang="en-US" altLang="ja-JP" sz="2000" b="1" dirty="0" smtClean="0">
                          <a:solidFill>
                            <a:srgbClr val="FF0000"/>
                          </a:solidFill>
                          <a:latin typeface="ＭＳ 明朝" pitchFamily="17" charset="-128"/>
                          <a:ea typeface="ＭＳ 明朝" pitchFamily="17" charset="-128"/>
                        </a:rPr>
                        <a:t>RPA</a:t>
                      </a:r>
                    </a:p>
                    <a:p>
                      <a:pPr algn="l">
                        <a:buNone/>
                      </a:pPr>
                      <a:r>
                        <a:rPr kumimoji="1" lang="ja-JP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・</a:t>
                      </a:r>
                      <a:r>
                        <a:rPr kumimoji="1" lang="en-US" altLang="ja-JP" sz="2000" dirty="0" err="1" smtClean="0">
                          <a:latin typeface="ＭＳ 明朝" pitchFamily="17" charset="-128"/>
                          <a:ea typeface="ＭＳ 明朝" pitchFamily="17" charset="-128"/>
                        </a:rPr>
                        <a:t>Uipath</a:t>
                      </a:r>
                      <a:endParaRPr kumimoji="1" lang="en-US" altLang="ja-JP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r>
                        <a:rPr kumimoji="1" lang="ja-JP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・</a:t>
                      </a:r>
                      <a:r>
                        <a:rPr kumimoji="1" lang="en-US" altLang="ja-JP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Biz</a:t>
                      </a:r>
                      <a:r>
                        <a:rPr kumimoji="1" lang="ja-JP" altLang="en-US" sz="2000" baseline="0" dirty="0" smtClean="0">
                          <a:latin typeface="ＭＳ 明朝" pitchFamily="17" charset="-128"/>
                          <a:ea typeface="ＭＳ 明朝" pitchFamily="17" charset="-128"/>
                        </a:rPr>
                        <a:t> </a:t>
                      </a:r>
                      <a:r>
                        <a:rPr kumimoji="1" lang="en-US" altLang="ja-JP" sz="2000" dirty="0" err="1" smtClean="0">
                          <a:latin typeface="ＭＳ 明朝" pitchFamily="17" charset="-128"/>
                          <a:ea typeface="ＭＳ 明朝" pitchFamily="17" charset="-128"/>
                        </a:rPr>
                        <a:t>Robo</a:t>
                      </a:r>
                      <a:endParaRPr kumimoji="1" lang="ja-JP" altLang="en-US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kumimoji="1" lang="ja-JP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ＭＳ 明朝" pitchFamily="17" charset="-128"/>
                          <a:ea typeface="ＭＳ 明朝" pitchFamily="17" charset="-128"/>
                        </a:rPr>
                        <a:t>運動会</a:t>
                      </a:r>
                      <a:endParaRPr kumimoji="1" lang="en-US" altLang="ja-JP" sz="32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endParaRPr kumimoji="1" lang="ja-JP" altLang="en-US" sz="16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r>
                        <a:rPr kumimoji="1" lang="ja-JP" altLang="en-US" sz="2000" b="1" dirty="0" smtClean="0">
                          <a:solidFill>
                            <a:srgbClr val="FF0000"/>
                          </a:solidFill>
                          <a:latin typeface="ＭＳ 明朝" pitchFamily="17" charset="-128"/>
                          <a:ea typeface="ＭＳ 明朝" pitchFamily="17" charset="-128"/>
                        </a:rPr>
                        <a:t>主：バスケットボール</a:t>
                      </a:r>
                      <a:endParaRPr kumimoji="1" lang="en-US" altLang="ja-JP" sz="2000" b="1" dirty="0" smtClean="0">
                        <a:solidFill>
                          <a:srgbClr val="FF0000"/>
                        </a:solidFill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r>
                        <a:rPr kumimoji="1" lang="en-US" altLang="ja-JP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卓球、バトミントン</a:t>
                      </a:r>
                      <a:r>
                        <a:rPr kumimoji="1" lang="en-US" altLang="ja-JP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)</a:t>
                      </a:r>
                    </a:p>
                    <a:p>
                      <a:pPr algn="ctr">
                        <a:buNone/>
                      </a:pPr>
                      <a:endParaRPr kumimoji="1" lang="ja-JP" altLang="en-US" sz="20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44149">
                <a:tc>
                  <a:txBody>
                    <a:bodyPr/>
                    <a:lstStyle/>
                    <a:p>
                      <a:pPr algn="l"/>
                      <a:endParaRPr kumimoji="1" lang="ja-JP" altLang="en-US" sz="16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担当：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欧書華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海  洋</a:t>
                      </a:r>
                      <a:endParaRPr kumimoji="1" lang="ja-JP" altLang="en-US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担当：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何暁川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海　洋</a:t>
                      </a:r>
                      <a:endParaRPr kumimoji="1" lang="ja-JP" altLang="en-US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担当：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柳曦韡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袁楚雄</a:t>
                      </a:r>
                      <a:endParaRPr kumimoji="1" lang="ja-JP" altLang="en-US" sz="20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2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67544" y="12068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2018</a:t>
            </a:r>
            <a:r>
              <a:rPr lang="ja-JP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イベントスケジュール</a:t>
            </a:r>
            <a:endParaRPr kumimoji="1"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ＭＳ 明朝" pitchFamily="17" charset="-128"/>
              <a:ea typeface="ＭＳ 明朝" pitchFamily="17" charset="-128"/>
            </a:endParaRPr>
          </a:p>
        </p:txBody>
      </p:sp>
      <p:graphicFrame>
        <p:nvGraphicFramePr>
          <p:cNvPr id="5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56313"/>
              </p:ext>
            </p:extLst>
          </p:nvPr>
        </p:nvGraphicFramePr>
        <p:xfrm>
          <a:off x="251520" y="1628800"/>
          <a:ext cx="8640959" cy="42244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44215"/>
              </a:tblGrid>
              <a:tr h="896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latin typeface="ＭＳ 明朝" pitchFamily="17" charset="-128"/>
                          <a:ea typeface="ＭＳ 明朝" pitchFamily="17" charset="-128"/>
                        </a:rPr>
                        <a:t>7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en-US" altLang="ja-JP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8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en-US" altLang="ja-JP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9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en-US" altLang="ja-JP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10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en-US" altLang="ja-JP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11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12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422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ＭＳ 明朝" pitchFamily="17" charset="-128"/>
                          <a:ea typeface="ＭＳ 明朝" pitchFamily="17" charset="-128"/>
                        </a:rPr>
                        <a:t>運動会</a:t>
                      </a:r>
                      <a:endParaRPr kumimoji="1" lang="en-US" altLang="ja-JP" sz="32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endParaRPr kumimoji="1" lang="ja-JP" altLang="en-US" sz="16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1" dirty="0" smtClean="0">
                          <a:solidFill>
                            <a:srgbClr val="FF0000"/>
                          </a:solidFill>
                          <a:latin typeface="ＭＳ 明朝" pitchFamily="17" charset="-128"/>
                          <a:ea typeface="ＭＳ 明朝" pitchFamily="17" charset="-128"/>
                        </a:rPr>
                        <a:t>主：卓球 </a:t>
                      </a:r>
                      <a:endParaRPr kumimoji="1" lang="en-US" altLang="ja-JP" sz="2000" b="1" dirty="0" smtClean="0">
                        <a:solidFill>
                          <a:srgbClr val="FF0000"/>
                        </a:solidFill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バスケ、バトミントン</a:t>
                      </a:r>
                      <a:r>
                        <a:rPr kumimoji="1" lang="en-US" altLang="ja-JP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)</a:t>
                      </a:r>
                    </a:p>
                    <a:p>
                      <a:pPr algn="l">
                        <a:buNone/>
                      </a:pPr>
                      <a:r>
                        <a:rPr kumimoji="1" lang="ja-JP" altLang="en-US" sz="1600" dirty="0" smtClean="0">
                          <a:latin typeface="ＭＳ 明朝" pitchFamily="17" charset="-128"/>
                          <a:ea typeface="ＭＳ 明朝" pitchFamily="17" charset="-128"/>
                        </a:rPr>
                        <a:t>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kumimoji="1" lang="ja-JP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ＭＳ 明朝" pitchFamily="17" charset="-128"/>
                          <a:ea typeface="ＭＳ 明朝" pitchFamily="17" charset="-128"/>
                        </a:rPr>
                        <a:t>運動会</a:t>
                      </a:r>
                      <a:endParaRPr kumimoji="1" lang="en-US" altLang="ja-JP" sz="32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endParaRPr kumimoji="1" lang="ja-JP" altLang="en-US" sz="16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1" dirty="0" smtClean="0">
                          <a:solidFill>
                            <a:srgbClr val="FF0000"/>
                          </a:solidFill>
                          <a:latin typeface="ＭＳ 明朝" pitchFamily="17" charset="-128"/>
                          <a:ea typeface="ＭＳ 明朝" pitchFamily="17" charset="-128"/>
                        </a:rPr>
                        <a:t>主：バトミントン</a:t>
                      </a:r>
                      <a:endParaRPr kumimoji="1" lang="en-US" altLang="ja-JP" sz="2000" b="1" dirty="0" smtClean="0">
                        <a:solidFill>
                          <a:srgbClr val="FF0000"/>
                        </a:solidFill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バスケ、卓球</a:t>
                      </a:r>
                      <a:r>
                        <a:rPr kumimoji="1" lang="en-US" altLang="ja-JP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)</a:t>
                      </a:r>
                    </a:p>
                    <a:p>
                      <a:pPr algn="l">
                        <a:buNone/>
                      </a:pPr>
                      <a:r>
                        <a:rPr kumimoji="1" lang="ja-JP" altLang="en-US" sz="1600" dirty="0" smtClean="0">
                          <a:latin typeface="ＭＳ 明朝" pitchFamily="17" charset="-128"/>
                          <a:ea typeface="ＭＳ 明朝" pitchFamily="17" charset="-128"/>
                        </a:rPr>
                        <a:t>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kumimoji="1" lang="ja-JP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kumimoji="1" lang="ja-JP" altLang="en-US" sz="20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kumimoji="1" lang="ja-JP" altLang="en-US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ＭＳ 明朝" pitchFamily="17" charset="-128"/>
                          <a:ea typeface="ＭＳ 明朝" pitchFamily="17" charset="-128"/>
                        </a:rPr>
                        <a:t>忘年会</a:t>
                      </a:r>
                      <a:endParaRPr kumimoji="1" lang="en-US" altLang="ja-JP" sz="32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endParaRPr kumimoji="1" lang="en-US" altLang="ja-JP" sz="3200" b="1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endParaRPr kumimoji="1" lang="ja-JP" altLang="en-US" sz="3200" b="1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44149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担当：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張智广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宋步芒</a:t>
                      </a:r>
                      <a:endParaRPr kumimoji="1" lang="ja-JP" altLang="en-US" sz="20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担当：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張学剛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叢  新</a:t>
                      </a:r>
                      <a:endParaRPr kumimoji="1" lang="ja-JP" altLang="en-US" sz="20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担当：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ja-JP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社  内</a:t>
                      </a:r>
                      <a:endParaRPr kumimoji="1" lang="en-US" altLang="ja-JP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algn="l">
                        <a:buNone/>
                      </a:pPr>
                      <a:r>
                        <a:rPr kumimoji="1" lang="ja-JP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リーダー全員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25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40" y="847557"/>
            <a:ext cx="6436889" cy="5533771"/>
          </a:xfrm>
          <a:prstGeom prst="rect">
            <a:avLst/>
          </a:prstGeom>
        </p:spPr>
      </p:pic>
      <p:pic>
        <p:nvPicPr>
          <p:cNvPr id="3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81809"/>
            <a:ext cx="1433673" cy="2532695"/>
          </a:xfrm>
          <a:prstGeom prst="rect">
            <a:avLst/>
          </a:prstGeom>
        </p:spPr>
      </p:pic>
      <p:pic>
        <p:nvPicPr>
          <p:cNvPr id="4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395" y="719661"/>
            <a:ext cx="1433673" cy="2532695"/>
          </a:xfrm>
          <a:prstGeom prst="rect">
            <a:avLst/>
          </a:prstGeom>
        </p:spPr>
      </p:pic>
      <p:pic>
        <p:nvPicPr>
          <p:cNvPr id="5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1433673" cy="25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6" y="3573014"/>
            <a:ext cx="4824536" cy="17151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51" y="4869159"/>
            <a:ext cx="4086796" cy="15908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09" y="456068"/>
            <a:ext cx="3960440" cy="32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-36512" y="1246108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9600" b="1" dirty="0" smtClean="0">
                <a:solidFill>
                  <a:srgbClr val="C00000"/>
                </a:solidFill>
                <a:latin typeface="ＭＳ 明朝" pitchFamily="17" charset="-128"/>
                <a:ea typeface="ＭＳ 明朝" pitchFamily="17" charset="-128"/>
              </a:rPr>
              <a:t>2018</a:t>
            </a:r>
            <a:r>
              <a:rPr lang="ja-JP" altLang="en-US" sz="9600" b="1" dirty="0" smtClean="0">
                <a:solidFill>
                  <a:srgbClr val="C00000"/>
                </a:solidFill>
                <a:latin typeface="ＭＳ 明朝" pitchFamily="17" charset="-128"/>
                <a:ea typeface="ＭＳ 明朝" pitchFamily="17" charset="-128"/>
              </a:rPr>
              <a:t>年</a:t>
            </a:r>
            <a:endParaRPr lang="ja-JP" altLang="en-US" sz="9600" b="1" dirty="0">
              <a:solidFill>
                <a:srgbClr val="C00000"/>
              </a:solidFill>
              <a:latin typeface="ＭＳ 明朝" pitchFamily="17" charset="-128"/>
              <a:ea typeface="ＭＳ 明朝" pitchFamily="17" charset="-128"/>
            </a:endParaRPr>
          </a:p>
          <a:p>
            <a:pPr algn="ctr"/>
            <a:r>
              <a:rPr lang="ja-JP" altLang="en-US" sz="9600" dirty="0" smtClean="0"/>
              <a:t>イノベーション</a:t>
            </a:r>
            <a:r>
              <a:rPr lang="ja-JP" altLang="en-US" sz="9600" b="1" dirty="0" smtClean="0">
                <a:latin typeface="ＭＳ 明朝" pitchFamily="17" charset="-128"/>
                <a:ea typeface="ＭＳ 明朝" pitchFamily="17" charset="-128"/>
              </a:rPr>
              <a:t>部</a:t>
            </a:r>
            <a:endParaRPr kumimoji="1" lang="ja-JP" altLang="en-US" sz="9600" b="1" dirty="0"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-</a:t>
            </a:r>
            <a:r>
              <a:rPr lang="ja-JP" altLang="en-US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目標と計画</a:t>
            </a:r>
            <a:endParaRPr lang="ja-JP" altLang="en-US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0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　イノベーション事業部目標</a:t>
            </a:r>
            <a:endParaRPr kumimoji="1" lang="ja-JP" altLang="en-US" dirty="0"/>
          </a:p>
        </p:txBody>
      </p:sp>
      <p:sp>
        <p:nvSpPr>
          <p:cNvPr id="5" name="矩形 10"/>
          <p:cNvSpPr/>
          <p:nvPr/>
        </p:nvSpPr>
        <p:spPr bwMode="auto">
          <a:xfrm>
            <a:off x="4236169" y="1950368"/>
            <a:ext cx="4008239" cy="901700"/>
          </a:xfrm>
          <a:prstGeom prst="rect">
            <a:avLst/>
          </a:prstGeom>
          <a:gradFill flip="none" rotWithShape="1">
            <a:gsLst>
              <a:gs pos="0">
                <a:srgbClr val="F2554E"/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1"/>
          <p:cNvSpPr/>
          <p:nvPr/>
        </p:nvSpPr>
        <p:spPr bwMode="auto">
          <a:xfrm>
            <a:off x="2829614" y="1912253"/>
            <a:ext cx="1517838" cy="914400"/>
          </a:xfrm>
          <a:prstGeom prst="roundRect">
            <a:avLst/>
          </a:prstGeom>
          <a:solidFill>
            <a:srgbClr val="F2554E"/>
          </a:solidFill>
          <a:ln w="571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b="1" dirty="0" smtClean="0"/>
              <a:t>製品</a:t>
            </a:r>
            <a:endParaRPr lang="zh-CN" altLang="en-US" b="1" dirty="0"/>
          </a:p>
        </p:txBody>
      </p:sp>
      <p:sp>
        <p:nvSpPr>
          <p:cNvPr id="9" name="矩形 14"/>
          <p:cNvSpPr/>
          <p:nvPr/>
        </p:nvSpPr>
        <p:spPr bwMode="auto">
          <a:xfrm>
            <a:off x="2812380" y="3967460"/>
            <a:ext cx="5422900" cy="901700"/>
          </a:xfrm>
          <a:prstGeom prst="rect">
            <a:avLst/>
          </a:prstGeom>
          <a:gradFill flip="none" rotWithShape="1">
            <a:gsLst>
              <a:gs pos="0">
                <a:srgbClr val="65B64C"/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圆角矩形 15"/>
          <p:cNvSpPr/>
          <p:nvPr/>
        </p:nvSpPr>
        <p:spPr bwMode="auto">
          <a:xfrm>
            <a:off x="1377250" y="3929345"/>
            <a:ext cx="1549400" cy="914400"/>
          </a:xfrm>
          <a:prstGeom prst="roundRect">
            <a:avLst/>
          </a:prstGeom>
          <a:solidFill>
            <a:srgbClr val="65B64C"/>
          </a:solidFill>
          <a:ln w="571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b="1" dirty="0" smtClean="0"/>
              <a:t>勉強会</a:t>
            </a:r>
            <a:endParaRPr lang="zh-CN" altLang="en-US" b="1" dirty="0"/>
          </a:p>
        </p:txBody>
      </p:sp>
      <p:sp>
        <p:nvSpPr>
          <p:cNvPr id="12" name="矩形 12"/>
          <p:cNvSpPr>
            <a:spLocks noChangeArrowheads="1"/>
          </p:cNvSpPr>
          <p:nvPr/>
        </p:nvSpPr>
        <p:spPr bwMode="auto">
          <a:xfrm>
            <a:off x="3131840" y="4288517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ja-JP" altLang="en-US" sz="1800" dirty="0" smtClean="0">
                <a:latin typeface="微软雅黑" charset="0"/>
                <a:ea typeface="微软雅黑" charset="0"/>
              </a:rPr>
              <a:t>先端技術の</a:t>
            </a:r>
            <a:r>
              <a:rPr lang="ja-JP" altLang="en-US" sz="1800" smtClean="0">
                <a:latin typeface="微软雅黑" charset="0"/>
                <a:ea typeface="微软雅黑" charset="0"/>
              </a:rPr>
              <a:t>勉強会を</a:t>
            </a:r>
            <a:endParaRPr lang="ja-JP" altLang="en-US" sz="1800" dirty="0" smtClean="0">
              <a:latin typeface="微软雅黑" charset="0"/>
              <a:ea typeface="微软雅黑" charset="0"/>
            </a:endParaRPr>
          </a:p>
        </p:txBody>
      </p:sp>
      <p:sp>
        <p:nvSpPr>
          <p:cNvPr id="13" name="矩形 13"/>
          <p:cNvSpPr>
            <a:spLocks noChangeArrowheads="1"/>
          </p:cNvSpPr>
          <p:nvPr/>
        </p:nvSpPr>
        <p:spPr bwMode="auto">
          <a:xfrm>
            <a:off x="4482857" y="2184787"/>
            <a:ext cx="3416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>
                <a:latin typeface="微软雅黑" charset="0"/>
                <a:ea typeface="微软雅黑" charset="0"/>
              </a:rPr>
              <a:t>社内営業管理システムを製品化</a:t>
            </a:r>
            <a:endParaRPr lang="zh-CN" altLang="en-US" sz="18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083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　イノベーション事業部目標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9632" y="1340768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社内営業管理システムの製品機能イメージ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71600" y="1908810"/>
            <a:ext cx="442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1:</a:t>
            </a:r>
            <a:r>
              <a:rPr lang="ja-JP" altLang="en-US" dirty="0" smtClean="0"/>
              <a:t>エクセルファイルを</a:t>
            </a:r>
            <a:r>
              <a:rPr lang="en-US" altLang="ja-JP" dirty="0" smtClean="0"/>
              <a:t>Web</a:t>
            </a:r>
            <a:r>
              <a:rPr lang="ja-JP" altLang="en-US" dirty="0" smtClean="0"/>
              <a:t>アプリにする機能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8" y="2779648"/>
            <a:ext cx="3449683" cy="2017504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436788"/>
            <a:ext cx="3084708" cy="2876963"/>
          </a:xfrm>
          <a:prstGeom prst="rect">
            <a:avLst/>
          </a:prstGeom>
        </p:spPr>
      </p:pic>
      <p:sp>
        <p:nvSpPr>
          <p:cNvPr id="16" name="右矢印 15"/>
          <p:cNvSpPr/>
          <p:nvPr/>
        </p:nvSpPr>
        <p:spPr>
          <a:xfrm>
            <a:off x="3995936" y="3501008"/>
            <a:ext cx="1280453" cy="44626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33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323528" y="2611709"/>
            <a:ext cx="2380758" cy="27826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　イノベーション事業部目標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9632" y="1340768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社内営業管理システムの製品機能イメージ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71600" y="1908810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２</a:t>
            </a:r>
            <a:r>
              <a:rPr kumimoji="1" lang="en-US" altLang="ja-JP" dirty="0" smtClean="0"/>
              <a:t>:</a:t>
            </a:r>
            <a:r>
              <a:rPr lang="ja-JP" altLang="en-US" dirty="0" smtClean="0"/>
              <a:t>業務を全てアプリ化にする</a:t>
            </a:r>
            <a:endParaRPr kumimoji="1" lang="ja-JP" altLang="en-US" dirty="0"/>
          </a:p>
        </p:txBody>
      </p:sp>
      <p:grpSp>
        <p:nvGrpSpPr>
          <p:cNvPr id="7" name="図形グループ 6"/>
          <p:cNvGrpSpPr/>
          <p:nvPr/>
        </p:nvGrpSpPr>
        <p:grpSpPr>
          <a:xfrm>
            <a:off x="511542" y="2723249"/>
            <a:ext cx="2004730" cy="2559570"/>
            <a:chOff x="1318269" y="2696957"/>
            <a:chExt cx="2004730" cy="2559570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1341352" y="269695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顧客管理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318269" y="3178163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営業・商談</a:t>
              </a:r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318269" y="360720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経理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341352" y="4039377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案件・面談</a:t>
              </a:r>
              <a:endParaRPr kumimoji="1" lang="ja-JP" altLang="en-US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341352" y="446501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契約・書類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342970" y="4887195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社内活動・イベント</a:t>
              </a:r>
              <a:endParaRPr kumimoji="1" lang="ja-JP" altLang="en-US" dirty="0"/>
            </a:p>
          </p:txBody>
        </p:sp>
      </p:grp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67" y="2636912"/>
            <a:ext cx="4838106" cy="2781745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2771800" y="3779697"/>
            <a:ext cx="1280453" cy="44626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90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67544" y="12068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2018</a:t>
            </a:r>
            <a:r>
              <a:rPr lang="ja-JP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勉強会</a:t>
            </a:r>
            <a:r>
              <a:rPr lang="ja-JP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スケジュール</a:t>
            </a:r>
            <a:endParaRPr kumimoji="1"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ＭＳ 明朝" pitchFamily="17" charset="-128"/>
              <a:ea typeface="ＭＳ 明朝" pitchFamily="17" charset="-128"/>
            </a:endParaRPr>
          </a:p>
        </p:txBody>
      </p:sp>
      <p:graphicFrame>
        <p:nvGraphicFramePr>
          <p:cNvPr id="5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622929"/>
              </p:ext>
            </p:extLst>
          </p:nvPr>
        </p:nvGraphicFramePr>
        <p:xfrm>
          <a:off x="251520" y="1340768"/>
          <a:ext cx="8541776" cy="45708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61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8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0187"/>
                <a:gridCol w="18722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65045"/>
              </a:tblGrid>
              <a:tr h="78085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３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４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５月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６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７月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8703">
                <a:tc gridSpan="3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kumimoji="1" lang="ja-JP" altLang="en-US" sz="20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1277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担当：</a:t>
                      </a:r>
                      <a:r>
                        <a:rPr kumimoji="1" lang="en-US" altLang="zh-CN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   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欧書華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海  洋</a:t>
                      </a:r>
                      <a:endParaRPr kumimoji="1" lang="ja-JP" altLang="en-US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kumimoji="1" lang="ja-JP" altLang="en-US" sz="20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251520" y="2132856"/>
            <a:ext cx="8505772" cy="2592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72" y="2252903"/>
            <a:ext cx="2232248" cy="74408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2747617"/>
            <a:ext cx="1440160" cy="175713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61509" y="2258322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RPA</a:t>
            </a:r>
            <a:r>
              <a:rPr lang="ja-JP" altLang="en-US" dirty="0"/>
              <a:t>勉強会</a:t>
            </a:r>
          </a:p>
          <a:p>
            <a:r>
              <a:rPr lang="ja-JP" altLang="en-US" dirty="0"/>
              <a:t>　・初級コース</a:t>
            </a:r>
          </a:p>
          <a:p>
            <a:r>
              <a:rPr lang="ja-JP" altLang="en-US" dirty="0"/>
              <a:t>　・中級コース</a:t>
            </a:r>
          </a:p>
          <a:p>
            <a:r>
              <a:rPr lang="ja-JP" altLang="en-US" dirty="0"/>
              <a:t>　・高級コース</a:t>
            </a:r>
          </a:p>
          <a:p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79" y="3117033"/>
            <a:ext cx="3055465" cy="93544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251520" y="508832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サポート</a:t>
            </a:r>
            <a:r>
              <a:rPr kumimoji="1" lang="en-US" altLang="ja-JP" dirty="0" smtClean="0"/>
              <a:t>:</a:t>
            </a:r>
            <a:r>
              <a:rPr kumimoji="1" lang="ja-JP" altLang="en-US" dirty="0" smtClean="0"/>
              <a:t>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308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67544" y="12068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2018</a:t>
            </a:r>
            <a:r>
              <a:rPr lang="ja-JP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勉強会</a:t>
            </a:r>
            <a:r>
              <a:rPr lang="ja-JP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明朝" pitchFamily="17" charset="-128"/>
                <a:ea typeface="ＭＳ 明朝" pitchFamily="17" charset="-128"/>
              </a:rPr>
              <a:t>スケジュール</a:t>
            </a:r>
            <a:endParaRPr kumimoji="1"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ＭＳ 明朝" pitchFamily="17" charset="-128"/>
              <a:ea typeface="ＭＳ 明朝" pitchFamily="17" charset="-128"/>
            </a:endParaRPr>
          </a:p>
        </p:txBody>
      </p:sp>
      <p:graphicFrame>
        <p:nvGraphicFramePr>
          <p:cNvPr id="5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207128"/>
              </p:ext>
            </p:extLst>
          </p:nvPr>
        </p:nvGraphicFramePr>
        <p:xfrm>
          <a:off x="251520" y="1340768"/>
          <a:ext cx="8541776" cy="45708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61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8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0187"/>
                <a:gridCol w="18722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65045"/>
              </a:tblGrid>
              <a:tr h="78085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８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９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１０月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１１</a:t>
                      </a: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ja-JP" altLang="en-US" sz="3200" dirty="0" smtClean="0">
                          <a:latin typeface="ＭＳ 明朝" pitchFamily="17" charset="-128"/>
                          <a:ea typeface="ＭＳ 明朝" pitchFamily="17" charset="-128"/>
                        </a:rPr>
                        <a:t>１２月</a:t>
                      </a:r>
                      <a:endParaRPr kumimoji="1" lang="ja-JP" altLang="en-US" sz="32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8703">
                <a:tc gridSpan="3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kumimoji="1" lang="ja-JP" altLang="en-US" sz="20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1277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担当：</a:t>
                      </a:r>
                      <a:endParaRPr kumimoji="1" lang="en-US" altLang="zh-CN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何暁川</a:t>
                      </a:r>
                      <a:endParaRPr kumimoji="1" lang="en-US" altLang="ja-JP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ＭＳ 明朝" pitchFamily="17" charset="-128"/>
                          <a:ea typeface="ＭＳ 明朝" pitchFamily="17" charset="-128"/>
                        </a:rPr>
                        <a:t>海　洋</a:t>
                      </a:r>
                      <a:endParaRPr kumimoji="1" lang="ja-JP" altLang="en-US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000" dirty="0" smtClean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kumimoji="1" lang="ja-JP" altLang="en-US" sz="2000" dirty="0">
                        <a:latin typeface="ＭＳ 明朝" pitchFamily="17" charset="-128"/>
                        <a:ea typeface="ＭＳ 明朝" pitchFamily="17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251520" y="2132856"/>
            <a:ext cx="8541776" cy="2592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2426" y="2274797"/>
            <a:ext cx="2525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AWS</a:t>
            </a:r>
            <a:r>
              <a:rPr lang="ja-JP" altLang="en-US" dirty="0" smtClean="0"/>
              <a:t>、</a:t>
            </a:r>
            <a:r>
              <a:rPr lang="en-US" altLang="ja-JP" dirty="0" smtClean="0"/>
              <a:t>Python</a:t>
            </a:r>
            <a:r>
              <a:rPr lang="ja-JP" altLang="en-US" dirty="0" smtClean="0"/>
              <a:t>勉強会</a:t>
            </a:r>
            <a:endParaRPr lang="ja-JP" altLang="en-US" dirty="0"/>
          </a:p>
          <a:p>
            <a:r>
              <a:rPr lang="ja-JP" altLang="en-US" dirty="0"/>
              <a:t>　・初級コース</a:t>
            </a:r>
          </a:p>
          <a:p>
            <a:r>
              <a:rPr lang="ja-JP" altLang="en-US" dirty="0"/>
              <a:t>　・中級コース</a:t>
            </a:r>
          </a:p>
          <a:p>
            <a:r>
              <a:rPr lang="ja-JP" altLang="en-US" dirty="0"/>
              <a:t>　・高級コース</a:t>
            </a:r>
          </a:p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193" y="2286929"/>
            <a:ext cx="1884215" cy="70846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757" y="2352657"/>
            <a:ext cx="1039091" cy="64273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782" y="3013461"/>
            <a:ext cx="2041255" cy="1167343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3687250" y="4178893"/>
            <a:ext cx="2704587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ja-JP" altLang="en-US" b="1" i="0" dirty="0" smtClean="0">
                <a:solidFill>
                  <a:srgbClr val="232323"/>
                </a:solidFill>
                <a:effectLst/>
                <a:latin typeface="Roboto Slab" charset="0"/>
              </a:rPr>
              <a:t>機械学習・統計解析系アプリ制作</a:t>
            </a:r>
            <a:endParaRPr lang="ja-JP" altLang="en-US" b="1" i="0" dirty="0">
              <a:solidFill>
                <a:srgbClr val="232323"/>
              </a:solidFill>
              <a:effectLst/>
              <a:latin typeface="Roboto Slab" charset="0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084" y="3567406"/>
            <a:ext cx="1633165" cy="1122218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51520" y="508832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サポート</a:t>
            </a:r>
            <a:r>
              <a:rPr kumimoji="1" lang="en-US" altLang="ja-JP" dirty="0" smtClean="0"/>
              <a:t>:</a:t>
            </a:r>
            <a:r>
              <a:rPr kumimoji="1" lang="ja-JP" altLang="en-US" dirty="0" smtClean="0"/>
              <a:t>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565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-36512" y="1246108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9600" b="1" dirty="0" smtClean="0">
                <a:solidFill>
                  <a:srgbClr val="C00000"/>
                </a:solidFill>
                <a:latin typeface="ＭＳ 明朝" pitchFamily="17" charset="-128"/>
                <a:ea typeface="ＭＳ 明朝" pitchFamily="17" charset="-128"/>
              </a:rPr>
              <a:t>2018</a:t>
            </a:r>
            <a:r>
              <a:rPr lang="ja-JP" altLang="en-US" sz="9600" b="1" dirty="0" smtClean="0">
                <a:solidFill>
                  <a:srgbClr val="C00000"/>
                </a:solidFill>
                <a:latin typeface="ＭＳ 明朝" pitchFamily="17" charset="-128"/>
                <a:ea typeface="ＭＳ 明朝" pitchFamily="17" charset="-128"/>
              </a:rPr>
              <a:t>年</a:t>
            </a:r>
            <a:endParaRPr lang="ja-JP" altLang="en-US" sz="9600" b="1" dirty="0">
              <a:solidFill>
                <a:srgbClr val="C00000"/>
              </a:solidFill>
              <a:latin typeface="ＭＳ 明朝" pitchFamily="17" charset="-128"/>
              <a:ea typeface="ＭＳ 明朝" pitchFamily="17" charset="-128"/>
            </a:endParaRPr>
          </a:p>
          <a:p>
            <a:pPr algn="ctr"/>
            <a:r>
              <a:rPr lang="ja-JP" altLang="en-US" sz="9600" b="1" dirty="0">
                <a:latin typeface="ＭＳ 明朝" pitchFamily="17" charset="-128"/>
                <a:ea typeface="ＭＳ 明朝" pitchFamily="17" charset="-128"/>
              </a:rPr>
              <a:t>企画部</a:t>
            </a:r>
            <a:endParaRPr kumimoji="1" lang="ja-JP" altLang="en-US" sz="9600" b="1" dirty="0"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-</a:t>
            </a:r>
            <a:r>
              <a:rPr lang="ja-JP" altLang="en-US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目標と計画</a:t>
            </a:r>
            <a:endParaRPr lang="ja-JP" altLang="en-US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70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</TotalTime>
  <Words>220</Words>
  <Application>Microsoft Macintosh PowerPoint</Application>
  <PresentationFormat>画面に合わせる (4:3)</PresentationFormat>
  <Paragraphs>112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12</vt:i4>
      </vt:variant>
    </vt:vector>
  </HeadingPairs>
  <TitlesOfParts>
    <vt:vector size="21" baseType="lpstr">
      <vt:lpstr>ＭＳ Ｐゴシック</vt:lpstr>
      <vt:lpstr>ＭＳ 明朝</vt:lpstr>
      <vt:lpstr>Roboto Slab</vt:lpstr>
      <vt:lpstr>宋体</vt:lpstr>
      <vt:lpstr>微软雅黑</vt:lpstr>
      <vt:lpstr>Arial</vt:lpstr>
      <vt:lpstr>Calibri</vt:lpstr>
      <vt:lpstr>デザインの設定</vt:lpstr>
      <vt:lpstr>Office テーマ</vt:lpstr>
      <vt:lpstr>PowerPoint プレゼンテーション</vt:lpstr>
      <vt:lpstr>PowerPoint プレゼンテーション</vt:lpstr>
      <vt:lpstr>PowerPoint プレゼンテーション</vt:lpstr>
      <vt:lpstr>　イノベーション事業部目標</vt:lpstr>
      <vt:lpstr>　イノベーション事業部目標</vt:lpstr>
      <vt:lpstr>　イノベーション事業部目標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E-16-001</dc:creator>
  <cp:lastModifiedBy>蔡　江育</cp:lastModifiedBy>
  <cp:revision>45</cp:revision>
  <dcterms:created xsi:type="dcterms:W3CDTF">2018-02-16T07:35:36Z</dcterms:created>
  <dcterms:modified xsi:type="dcterms:W3CDTF">2018-02-21T10:33:16Z</dcterms:modified>
</cp:coreProperties>
</file>